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2" r:id="rId2"/>
    <p:sldId id="285" r:id="rId3"/>
    <p:sldId id="289" r:id="rId4"/>
    <p:sldId id="271" r:id="rId5"/>
    <p:sldId id="260" r:id="rId6"/>
    <p:sldId id="266" r:id="rId7"/>
    <p:sldId id="284" r:id="rId8"/>
    <p:sldId id="259" r:id="rId9"/>
    <p:sldId id="280" r:id="rId10"/>
    <p:sldId id="278" r:id="rId11"/>
    <p:sldId id="265" r:id="rId12"/>
    <p:sldId id="258" r:id="rId13"/>
    <p:sldId id="279" r:id="rId14"/>
    <p:sldId id="288" r:id="rId15"/>
    <p:sldId id="283" r:id="rId16"/>
    <p:sldId id="261" r:id="rId17"/>
    <p:sldId id="276" r:id="rId18"/>
    <p:sldId id="28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21"/>
  </p:normalViewPr>
  <p:slideViewPr>
    <p:cSldViewPr snapToGrid="0" snapToObjects="1">
      <p:cViewPr varScale="1">
        <p:scale>
          <a:sx n="74" d="100"/>
          <a:sy n="74" d="100"/>
        </p:scale>
        <p:origin x="3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09016-618C-1D4A-BF9A-06328FF01BFB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8F1E-1FA8-D547-9ADF-FEA7A594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timeless gap between top and bottom. This gap is global.</a:t>
            </a:r>
          </a:p>
          <a:p>
            <a:endParaRPr lang="en-US" dirty="0" smtClean="0"/>
          </a:p>
          <a:p>
            <a:r>
              <a:rPr lang="en-US" dirty="0" smtClean="0"/>
              <a:t>Status</a:t>
            </a:r>
            <a:r>
              <a:rPr lang="en-US" baseline="0" dirty="0" smtClean="0"/>
              <a:t> and contract society are struggling.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Due to sustained trauma, many locals are trapped in inescapable shock between ‘fight’ and ’flight’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Degraded social systems and enhanced trauma create opportunities for outside agitators (violent extremists, criminals, transnational gangs)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Outside agitators are setting up their own societal systems in these areas – this spells big trouble for </a:t>
            </a:r>
            <a:r>
              <a:rPr lang="en-US" baseline="0" dirty="0" err="1" smtClean="0"/>
              <a:t>stabilty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ISIS is a very strong example of how this threat model plays out. (ISIS Video-No Respite)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Takeaway: Top-down solutions are failing everywhere by angering marginalized populations and giving strength to outside agitators who are taking refuge in these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0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timeless gap between top and bottom. This gap is global.</a:t>
            </a:r>
          </a:p>
          <a:p>
            <a:endParaRPr lang="en-US" dirty="0" smtClean="0"/>
          </a:p>
          <a:p>
            <a:r>
              <a:rPr lang="en-US" dirty="0" smtClean="0"/>
              <a:t>Status</a:t>
            </a:r>
            <a:r>
              <a:rPr lang="en-US" baseline="0" dirty="0" smtClean="0"/>
              <a:t> and contract society are struggling.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Due to sustained trauma, many locals are trapped in inescapable shock between ‘fight’ and ’flight’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Degraded social systems and enhanced trauma create opportunities for outside agitators (violent extremists, criminals, transnational gangs)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Outside agitators are setting up their own societal systems in these areas – this spells big trouble for </a:t>
            </a:r>
            <a:r>
              <a:rPr lang="en-US" baseline="0" dirty="0" err="1" smtClean="0"/>
              <a:t>stabilty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ISIS is a very strong example of how this threat model plays out. (ISIS Video-No Respite)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Takeaway: Top-down solutions are failing everywhere by angering marginalized populations and giving strength to outside agitators who are taking refuge in </a:t>
            </a:r>
            <a:r>
              <a:rPr lang="en-US" baseline="0" smtClean="0"/>
              <a:t>these areas.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9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timeless gap between top and bottom. This gap is global.</a:t>
            </a:r>
          </a:p>
          <a:p>
            <a:endParaRPr lang="en-US" dirty="0" smtClean="0"/>
          </a:p>
          <a:p>
            <a:r>
              <a:rPr lang="en-US" dirty="0" smtClean="0"/>
              <a:t>Status</a:t>
            </a:r>
            <a:r>
              <a:rPr lang="en-US" baseline="0" dirty="0" smtClean="0"/>
              <a:t> and contract society are struggling.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Due to sustained trauma, many locals are trapped in inescapable shock between ‘fight’ and ’flight’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Degraded social systems and enhanced trauma create opportunities for outside agitators (violent extremists, criminals, transnational gangs)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Outside agitators are setting up their own societal systems in these areas – this spells big trouble for </a:t>
            </a:r>
            <a:r>
              <a:rPr lang="en-US" baseline="0" dirty="0" err="1" smtClean="0"/>
              <a:t>stabilty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ISIS is a very strong example of how this threat model plays out. (ISIS Video-No Respite)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Takeaway: Top-down solutions are failing everywhere by angering marginalized populations and giving strength to outside agitators who are taking refuge in </a:t>
            </a:r>
            <a:r>
              <a:rPr lang="en-US" baseline="0" smtClean="0"/>
              <a:t>these areas.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smtClean="0"/>
              <a:t>1. This </a:t>
            </a:r>
            <a:r>
              <a:rPr lang="en-US" baseline="0" dirty="0" err="1" smtClean="0"/>
              <a:t>horrorism</a:t>
            </a:r>
            <a:r>
              <a:rPr lang="en-US" baseline="0" dirty="0" smtClean="0"/>
              <a:t> while effective short term, creates fissures in clan society.</a:t>
            </a:r>
            <a:br>
              <a:rPr lang="en-US" baseline="0" dirty="0" smtClean="0"/>
            </a:br>
            <a:r>
              <a:rPr lang="en-US" baseline="0" dirty="0" smtClean="0"/>
              <a:t>2. Clans and tribes don’t like this kind of behavior. They are very pragmatic. Think </a:t>
            </a:r>
            <a:r>
              <a:rPr lang="en-US" baseline="0" dirty="0" err="1" smtClean="0"/>
              <a:t>Appalacia</a:t>
            </a:r>
            <a:r>
              <a:rPr lang="en-US" baseline="0" dirty="0" smtClean="0"/>
              <a:t> or the Pecos. They will go along to survive but resist when the time is right.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3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844-06C3-4822-82EB-10BA51B0C3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4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6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98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 I Sketch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tail Sketch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2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4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4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7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AAAD-5442-1247-83C7-05EC2B8348C4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D7045-0575-C741-83AD-F628AFDF4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mannup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0205" y="114300"/>
            <a:ext cx="5362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BELOW THE WATER LINE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Getting back to basics in high stakes SOF engagements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CLASH OF CLANS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81800" y="1968500"/>
            <a:ext cx="4813300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34200" y="1816100"/>
            <a:ext cx="4813300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6600" y="1968500"/>
            <a:ext cx="4813300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37300" y="16906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1900" y="16906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RESOURCE SCARCITY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1900" y="1309688"/>
            <a:ext cx="50927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STATUS SOCIETY</a:t>
            </a:r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311900" y="1309688"/>
            <a:ext cx="50419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CONTRACT SOCIETY</a:t>
            </a:r>
            <a:endParaRPr lang="en-US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6350000" y="20716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4600" y="20716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CLAN (IN-OUT GROUP)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2700" y="24526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ACHIEVMENT/GUILT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0" y="24526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HONOR/SHAME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5400" y="28209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GO-IT-ALONE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70000" y="28209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HOSPITALITY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5400" y="32019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RULE OF LAW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70000" y="32019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REVENGE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5400" y="35702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STATE CTRL OF VIOLENCE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70000" y="35702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FEUD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88100" y="39512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82700" y="39512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RELATIONSHIPS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8100" y="43195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PUNITIVE JUSTICE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82700" y="43195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RESTORATIVE JUSTICE (ATONEMENT)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88100" y="46878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BULLET POINTS/POWER POINT/ELEVATOR SPEECH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82700" y="46878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STORY/LISTENING/PHYSICALITY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8100" y="50561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BRIDGING TRUST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82700" y="50561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BONDING TRUST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88100" y="54244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WHAT DO I THINK?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82700" y="54244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DO I FEEL? HOW DOES SHE SEE ME?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88100" y="5792788"/>
            <a:ext cx="5016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LOGIC/REASON (LEFT BRAIN)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82700" y="5792788"/>
            <a:ext cx="5092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EMOTION/PERCEPTION (RIGHT BRAIN)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11400" y="6350000"/>
            <a:ext cx="8518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2060"/>
                </a:solidFill>
              </a:rPr>
              <a:t>CONTRACT SOCIETY BEHAVIOR IN STATUS SOCIETY OFTEN CAUSES VISCERAL REJECTION</a:t>
            </a:r>
            <a:endParaRPr lang="en-US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5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Tim\Desktop\Pashtun Shura_Great Photo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64" r="2694"/>
          <a:stretch/>
        </p:blipFill>
        <p:spPr bwMode="auto">
          <a:xfrm>
            <a:off x="1447800" y="-76200"/>
            <a:ext cx="9364870" cy="701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62935" y="76200"/>
            <a:ext cx="10134600" cy="1295400"/>
          </a:xfrm>
          <a:prstGeom prst="rect">
            <a:avLst/>
          </a:prstGeom>
          <a:solidFill>
            <a:srgbClr val="EEECE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baseline="0" dirty="0" smtClean="0"/>
              <a:t>THIS</a:t>
            </a:r>
            <a:r>
              <a:rPr lang="en-US" b="0" i="0" u="none" strike="noStrike" dirty="0" smtClean="0"/>
              <a:t> IS TAMPA SARGE</a:t>
            </a:r>
            <a:r>
              <a:rPr lang="is-IS" b="0" i="0" u="none" strike="noStrike" dirty="0" smtClean="0"/>
              <a:t>…NOT AFGHANISTAN</a:t>
            </a:r>
            <a:endParaRPr lang="en-US" b="0" i="0" u="none" strike="noStrik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346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54277"/>
            <a:ext cx="2931758" cy="7536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76" y="1286643"/>
            <a:ext cx="7511958" cy="5440361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3" name="TextBox 62"/>
          <p:cNvSpPr txBox="1"/>
          <p:nvPr/>
        </p:nvSpPr>
        <p:spPr>
          <a:xfrm>
            <a:off x="5253277" y="1399402"/>
            <a:ext cx="2553776" cy="55399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CONTRACT SOCIETY</a:t>
            </a:r>
          </a:p>
          <a:p>
            <a:r>
              <a:rPr lang="en-US" sz="1200" dirty="0" smtClean="0"/>
              <a:t>(AGENCIES, COMMANDS, EMBASSIES)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7675537" y="5574269"/>
            <a:ext cx="1602298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STATUS/TRIBAL</a:t>
            </a:r>
          </a:p>
          <a:p>
            <a:r>
              <a:rPr lang="en-US" dirty="0" smtClean="0"/>
              <a:t>SOCIETY 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921028" y="1447800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45766" y="1417638"/>
            <a:ext cx="327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45766" y="6477000"/>
            <a:ext cx="327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38748" y="617584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1 MILLION</a:t>
            </a:r>
          </a:p>
          <a:p>
            <a:r>
              <a:rPr lang="en-US" sz="1200" b="1" dirty="0" smtClean="0"/>
              <a:t>YEARS</a:t>
            </a:r>
            <a:endParaRPr lang="en-US" sz="1200" b="1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85522" y="4760840"/>
            <a:ext cx="327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48000" y="2043470"/>
            <a:ext cx="9533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INDIVIDUAL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14914" y="3291688"/>
            <a:ext cx="6559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CLAN</a:t>
            </a:r>
          </a:p>
          <a:p>
            <a:r>
              <a:rPr lang="en-US" sz="1200" b="1" dirty="0" smtClean="0"/>
              <a:t>IN-OUT</a:t>
            </a:r>
          </a:p>
          <a:p>
            <a:r>
              <a:rPr lang="en-US" sz="1200" b="1" dirty="0" smtClean="0"/>
              <a:t>GROUP</a:t>
            </a:r>
            <a:endParaRPr lang="en-US" sz="1200" b="1" dirty="0"/>
          </a:p>
        </p:txBody>
      </p:sp>
      <p:sp>
        <p:nvSpPr>
          <p:cNvPr id="3" name="Up Arrow 2"/>
          <p:cNvSpPr/>
          <p:nvPr/>
        </p:nvSpPr>
        <p:spPr>
          <a:xfrm>
            <a:off x="3124200" y="2438401"/>
            <a:ext cx="572090" cy="767071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>
            <a:off x="9357893" y="2667001"/>
            <a:ext cx="572090" cy="767071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733800" y="1780402"/>
            <a:ext cx="15256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/>
              <a:t>ACHIEVMENT /GUILT</a:t>
            </a:r>
            <a:endParaRPr lang="en-US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84098" y="3128890"/>
            <a:ext cx="122501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/>
              <a:t>HONOR/SHAME</a:t>
            </a:r>
            <a:endParaRPr lang="en-US" sz="1200" b="1" dirty="0"/>
          </a:p>
        </p:txBody>
      </p:sp>
      <p:sp>
        <p:nvSpPr>
          <p:cNvPr id="56" name="Up Arrow 55"/>
          <p:cNvSpPr/>
          <p:nvPr/>
        </p:nvSpPr>
        <p:spPr>
          <a:xfrm>
            <a:off x="4168742" y="2133601"/>
            <a:ext cx="572090" cy="767071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484791" y="2390002"/>
            <a:ext cx="119404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/>
              <a:t>TRANSACTIONS</a:t>
            </a:r>
            <a:endParaRPr lang="en-US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486400" y="3609202"/>
            <a:ext cx="12243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RELATIONSHIPS</a:t>
            </a:r>
          </a:p>
        </p:txBody>
      </p:sp>
      <p:sp>
        <p:nvSpPr>
          <p:cNvPr id="65" name="Up Arrow 64"/>
          <p:cNvSpPr/>
          <p:nvPr/>
        </p:nvSpPr>
        <p:spPr>
          <a:xfrm>
            <a:off x="5715000" y="2738130"/>
            <a:ext cx="572090" cy="767071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202559" y="1954272"/>
            <a:ext cx="90281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PUNITIVE</a:t>
            </a:r>
          </a:p>
          <a:p>
            <a:r>
              <a:rPr lang="en-US" sz="1200" b="1" dirty="0" smtClean="0"/>
              <a:t>JUSTICE</a:t>
            </a:r>
          </a:p>
          <a:p>
            <a:r>
              <a:rPr lang="en-US" sz="1200" b="1" dirty="0" smtClean="0">
                <a:solidFill>
                  <a:srgbClr val="00B050"/>
                </a:solidFill>
              </a:rPr>
              <a:t>(APOLOGY)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52891" y="3152002"/>
            <a:ext cx="11032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RESTORATIVE</a:t>
            </a:r>
          </a:p>
          <a:p>
            <a:r>
              <a:rPr lang="en-US" sz="1200" b="1" dirty="0" smtClean="0"/>
              <a:t>JUSTICE</a:t>
            </a:r>
          </a:p>
          <a:p>
            <a:r>
              <a:rPr lang="en-US" sz="1200" b="1" dirty="0" smtClean="0">
                <a:solidFill>
                  <a:srgbClr val="00B050"/>
                </a:solidFill>
              </a:rPr>
              <a:t>(ATONEMENT)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75" name="Up Arrow 74"/>
          <p:cNvSpPr/>
          <p:nvPr/>
        </p:nvSpPr>
        <p:spPr>
          <a:xfrm>
            <a:off x="7251474" y="2500318"/>
            <a:ext cx="572090" cy="59549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182287" y="2054080"/>
            <a:ext cx="58201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LOGIC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077940" y="3152002"/>
            <a:ext cx="8194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EMOTION</a:t>
            </a:r>
          </a:p>
        </p:txBody>
      </p:sp>
      <p:sp>
        <p:nvSpPr>
          <p:cNvPr id="78" name="Up Arrow 77"/>
          <p:cNvSpPr/>
          <p:nvPr/>
        </p:nvSpPr>
        <p:spPr>
          <a:xfrm>
            <a:off x="8159249" y="2362201"/>
            <a:ext cx="572090" cy="767071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693484" y="1449469"/>
            <a:ext cx="106458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TALKING </a:t>
            </a:r>
            <a:r>
              <a:rPr lang="en-US" sz="1200" b="1" dirty="0" smtClean="0"/>
              <a:t>PTS/</a:t>
            </a:r>
          </a:p>
          <a:p>
            <a:r>
              <a:rPr lang="en-US" sz="1200" b="1" dirty="0" smtClean="0"/>
              <a:t>PODIUMS/PP</a:t>
            </a:r>
            <a:endParaRPr lang="en-US" sz="12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8687324" y="3856773"/>
            <a:ext cx="108196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STORYPOWER</a:t>
            </a:r>
          </a:p>
          <a:p>
            <a:r>
              <a:rPr lang="en-US" sz="1200" b="1" dirty="0" smtClean="0"/>
              <a:t>INTENTION/</a:t>
            </a:r>
          </a:p>
          <a:p>
            <a:r>
              <a:rPr lang="en-US" sz="1200" b="1" dirty="0" smtClean="0"/>
              <a:t>PHYSICALITY/</a:t>
            </a:r>
          </a:p>
          <a:p>
            <a:r>
              <a:rPr lang="en-US" sz="1200" b="1" dirty="0" smtClean="0"/>
              <a:t>ACTIVE</a:t>
            </a:r>
          </a:p>
          <a:p>
            <a:r>
              <a:rPr lang="en-US" sz="1200" b="1" dirty="0" smtClean="0"/>
              <a:t>LISTENING</a:t>
            </a:r>
          </a:p>
          <a:p>
            <a:endParaRPr lang="en-US" sz="1200" b="1" dirty="0"/>
          </a:p>
        </p:txBody>
      </p:sp>
      <p:sp>
        <p:nvSpPr>
          <p:cNvPr id="81" name="Up Arrow 80"/>
          <p:cNvSpPr/>
          <p:nvPr/>
        </p:nvSpPr>
        <p:spPr>
          <a:xfrm>
            <a:off x="8686801" y="1832300"/>
            <a:ext cx="499919" cy="2024473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08166" y="25422"/>
            <a:ext cx="9145647" cy="1194376"/>
          </a:xfrm>
          <a:prstGeom prst="rect">
            <a:avLst/>
          </a:prstGeom>
          <a:solidFill>
            <a:srgbClr val="EEECE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We are cavemen</a:t>
            </a:r>
            <a:r>
              <a:rPr lang="is-IS" b="1" dirty="0" smtClean="0"/>
              <a:t>…with briefcases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87078" y="6169221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Hominid Man</a:t>
            </a:r>
            <a:endParaRPr 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-85129" y="4618715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250,000</a:t>
            </a:r>
          </a:p>
          <a:p>
            <a:r>
              <a:rPr lang="en-US" sz="1200" b="1" dirty="0" smtClean="0"/>
              <a:t>Years</a:t>
            </a:r>
          </a:p>
          <a:p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193705" y="4612092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Modern man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-78501" y="3657937"/>
            <a:ext cx="795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25,000</a:t>
            </a:r>
          </a:p>
          <a:p>
            <a:r>
              <a:rPr lang="en-US" sz="1200" b="1" dirty="0" smtClean="0"/>
              <a:t>Years</a:t>
            </a:r>
          </a:p>
          <a:p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89287" y="35469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0333" y="3638061"/>
            <a:ext cx="167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Time required for</a:t>
            </a:r>
          </a:p>
          <a:p>
            <a:r>
              <a:rPr lang="en-US" sz="1200" b="1" dirty="0" smtClean="0"/>
              <a:t>Genetic adaptations to </a:t>
            </a:r>
          </a:p>
          <a:p>
            <a:r>
              <a:rPr lang="en-US" sz="1200" b="1" dirty="0" smtClean="0"/>
              <a:t>Take hold</a:t>
            </a:r>
            <a:endParaRPr lang="en-US" sz="1200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0" y="2946789"/>
            <a:ext cx="2922108" cy="18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71873" y="2683904"/>
            <a:ext cx="830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10,000 </a:t>
            </a:r>
          </a:p>
          <a:p>
            <a:r>
              <a:rPr lang="en-US" sz="1200" b="1" dirty="0" smtClean="0"/>
              <a:t>Years</a:t>
            </a:r>
          </a:p>
          <a:p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206961" y="2689153"/>
            <a:ext cx="138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Language</a:t>
            </a:r>
            <a:r>
              <a:rPr lang="en-US" sz="1200" b="1" smtClean="0"/>
              <a:t>, Farming</a:t>
            </a:r>
            <a:endParaRPr lang="en-US" sz="1200" b="1" dirty="0"/>
          </a:p>
        </p:txBody>
      </p:sp>
      <p:sp>
        <p:nvSpPr>
          <p:cNvPr id="6" name="5-Point Star 5"/>
          <p:cNvSpPr/>
          <p:nvPr/>
        </p:nvSpPr>
        <p:spPr>
          <a:xfrm>
            <a:off x="785522" y="2789583"/>
            <a:ext cx="315069" cy="30623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0332" y="3059700"/>
            <a:ext cx="19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For the next 15,000 </a:t>
            </a:r>
            <a:r>
              <a:rPr lang="en-US" sz="1200" b="1" dirty="0" err="1" smtClean="0">
                <a:solidFill>
                  <a:srgbClr val="FF0000"/>
                </a:solidFill>
              </a:rPr>
              <a:t>yrs</a:t>
            </a:r>
            <a:r>
              <a:rPr lang="en-US" sz="1200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we will be more tribal than 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contract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Up Arrow 50"/>
          <p:cNvSpPr/>
          <p:nvPr/>
        </p:nvSpPr>
        <p:spPr>
          <a:xfrm>
            <a:off x="9854849" y="2320469"/>
            <a:ext cx="572090" cy="2702105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474376" y="1861926"/>
            <a:ext cx="8844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“WHAT DO</a:t>
            </a:r>
          </a:p>
          <a:p>
            <a:r>
              <a:rPr lang="en-US" sz="1200" b="1" dirty="0" smtClean="0"/>
              <a:t>I THINK?”</a:t>
            </a:r>
            <a:endParaRPr lang="en-US" sz="1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9028510" y="3500299"/>
            <a:ext cx="12752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BONDING TRUST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467752" y="5128592"/>
            <a:ext cx="8886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“WHAT DO</a:t>
            </a:r>
          </a:p>
          <a:p>
            <a:r>
              <a:rPr lang="en-US" sz="1200" b="1" dirty="0" smtClean="0"/>
              <a:t>I FEEL?”</a:t>
            </a:r>
            <a:endParaRPr lang="en-US" sz="1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15556" y="2078576"/>
            <a:ext cx="102438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GO-IT-ALONE</a:t>
            </a:r>
            <a:endParaRPr lang="en-US" sz="1200" b="1" dirty="0"/>
          </a:p>
        </p:txBody>
      </p:sp>
      <p:sp>
        <p:nvSpPr>
          <p:cNvPr id="57" name="Up Arrow 56"/>
          <p:cNvSpPr/>
          <p:nvPr/>
        </p:nvSpPr>
        <p:spPr>
          <a:xfrm>
            <a:off x="4985025" y="2439956"/>
            <a:ext cx="572090" cy="2079035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13574" y="4339255"/>
            <a:ext cx="100463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HOSPITALITY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575239" y="2636458"/>
            <a:ext cx="1577022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rgbClr val="00B050"/>
                </a:solidFill>
              </a:rPr>
              <a:t>Don’t forget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Your inner </a:t>
            </a:r>
          </a:p>
          <a:p>
            <a:r>
              <a:rPr lang="en-US" sz="1400" dirty="0">
                <a:solidFill>
                  <a:srgbClr val="00B050"/>
                </a:solidFill>
              </a:rPr>
              <a:t>m</a:t>
            </a:r>
            <a:r>
              <a:rPr lang="en-US" sz="1400" dirty="0" smtClean="0">
                <a:solidFill>
                  <a:srgbClr val="00B050"/>
                </a:solidFill>
              </a:rPr>
              <a:t>ammal lives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Below the waterline: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-Serotonin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-Oxytocin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-Dopamine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-Cortisol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These chemicals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1400" dirty="0" smtClean="0">
                <a:solidFill>
                  <a:srgbClr val="FF0000"/>
                </a:solidFill>
              </a:rPr>
              <a:t>nd our tribal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wiring will always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h</a:t>
            </a:r>
            <a:r>
              <a:rPr lang="en-US" sz="1400" dirty="0" smtClean="0">
                <a:solidFill>
                  <a:srgbClr val="FF0000"/>
                </a:solidFill>
              </a:rPr>
              <a:t>ave their say in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what you and those around you are doing, thinking, &amp; feeling</a:t>
            </a:r>
            <a:r>
              <a:rPr lang="en-US" sz="1400" dirty="0" smtClean="0">
                <a:solidFill>
                  <a:srgbClr val="00B050"/>
                </a:solidFill>
              </a:rPr>
              <a:t>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-26353" y="1233131"/>
            <a:ext cx="846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(-) Current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-28328" y="1456781"/>
            <a:ext cx="888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20 Years</a:t>
            </a:r>
            <a:endParaRPr lang="en-US" sz="12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42182" y="1656681"/>
            <a:ext cx="96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(-) 120 Years</a:t>
            </a:r>
            <a:endParaRPr lang="en-US" sz="12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-44160" y="1892206"/>
            <a:ext cx="96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(-) 250 Years</a:t>
            </a:r>
            <a:endParaRPr lang="en-US" sz="12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-58013" y="2127731"/>
            <a:ext cx="108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(-) 5,000 Years</a:t>
            </a:r>
            <a:endParaRPr lang="en-US" sz="12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-69889" y="2388989"/>
            <a:ext cx="108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(-) 7,500 Years</a:t>
            </a:r>
            <a:endParaRPr lang="en-US" sz="12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216856" y="2366547"/>
            <a:ext cx="9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Metal Tools</a:t>
            </a:r>
            <a:endParaRPr lang="en-US" sz="1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214877" y="2138939"/>
            <a:ext cx="851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City States</a:t>
            </a:r>
            <a:endParaRPr lang="en-US" sz="1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212900" y="1911336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Liberal Democracy</a:t>
            </a:r>
            <a:endParaRPr lang="en-US" sz="12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210922" y="1659978"/>
            <a:ext cx="15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Industrial Revolution</a:t>
            </a:r>
            <a:endParaRPr lang="en-US" sz="12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1208942" y="1444248"/>
            <a:ext cx="1679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Information Revolution</a:t>
            </a:r>
            <a:endParaRPr lang="en-US" sz="12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3214" y="1252265"/>
            <a:ext cx="1651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Heavy Contract Society</a:t>
            </a:r>
            <a:endParaRPr lang="en-US" sz="1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9067024" y="2495079"/>
            <a:ext cx="130888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BRIDGING TRUST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2900" y="4489174"/>
            <a:ext cx="70728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Iceberg Takeaways for your engagements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-When </a:t>
            </a:r>
            <a:r>
              <a:rPr lang="en-US" dirty="0" err="1" smtClean="0">
                <a:solidFill>
                  <a:schemeClr val="bg1"/>
                </a:solidFill>
              </a:rPr>
              <a:t>sh</a:t>
            </a:r>
            <a:r>
              <a:rPr lang="en-US" dirty="0" smtClean="0">
                <a:solidFill>
                  <a:schemeClr val="bg1"/>
                </a:solidFill>
              </a:rPr>
              <a:t>*t gets real, we get tribal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-Always consider the power of clan behavior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-Hospitality &amp; Restoration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powerful in inter-organizational work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-Put relationships before transactions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-Look for opportunities to restore relationships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-No matter how logical things appear, emotion is just below the waterline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848100" y="1333500"/>
            <a:ext cx="5838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26300" y="4254500"/>
            <a:ext cx="5870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  <a:r>
              <a:rPr lang="en-US" b="1" dirty="0" smtClean="0">
                <a:solidFill>
                  <a:srgbClr val="FF0000"/>
                </a:solidFill>
              </a:rPr>
              <a:t>0%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1" grpId="0"/>
      <p:bldP spid="46" grpId="0" animBg="1"/>
      <p:bldP spid="47" grpId="0" animBg="1"/>
      <p:bldP spid="3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59" grpId="0" animBg="1"/>
      <p:bldP spid="65" grpId="0" animBg="1"/>
      <p:bldP spid="67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35" grpId="0"/>
      <p:bldP spid="38" grpId="0"/>
      <p:bldP spid="39" grpId="0"/>
      <p:bldP spid="40" grpId="0"/>
      <p:bldP spid="41" grpId="0"/>
      <p:bldP spid="43" grpId="0"/>
      <p:bldP spid="44" grpId="0"/>
      <p:bldP spid="6" grpId="0" animBg="1"/>
      <p:bldP spid="8" grpId="0"/>
      <p:bldP spid="51" grpId="0" animBg="1"/>
      <p:bldP spid="49" grpId="0" animBg="1"/>
      <p:bldP spid="62" grpId="0" animBg="1"/>
      <p:bldP spid="53" grpId="0" animBg="1"/>
      <p:bldP spid="55" grpId="0" animBg="1"/>
      <p:bldP spid="57" grpId="0" animBg="1"/>
      <p:bldP spid="60" grpId="0" animBg="1"/>
      <p:bldP spid="9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Human Engagement Issues SOCOM Staff  Face</a:t>
            </a:r>
            <a:r>
              <a:rPr lang="is-IS" dirty="0" smtClean="0"/>
              <a:t>… </a:t>
            </a:r>
            <a:r>
              <a:rPr lang="is-IS" dirty="0" smtClean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“How do you transform 1 million years of tribal instinct into conscious engagement skill?”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causes Command in-fighting tensions within my own J-Codes?</a:t>
            </a:r>
          </a:p>
          <a:p>
            <a:r>
              <a:rPr lang="en-US" dirty="0" smtClean="0"/>
              <a:t>Why is there such suspicion, parochialism, and distrust when I am working in another agency or command?</a:t>
            </a:r>
          </a:p>
          <a:p>
            <a:r>
              <a:rPr lang="en-US" dirty="0" smtClean="0"/>
              <a:t>Why do some </a:t>
            </a:r>
            <a:r>
              <a:rPr lang="en-US" dirty="0" err="1" smtClean="0"/>
              <a:t>Dept</a:t>
            </a:r>
            <a:r>
              <a:rPr lang="en-US" dirty="0" smtClean="0"/>
              <a:t> of State and Country Team Officials view SOF as “Cowboys” despite consistent SOF performance?</a:t>
            </a:r>
          </a:p>
          <a:p>
            <a:r>
              <a:rPr lang="en-US" dirty="0" smtClean="0"/>
              <a:t>How can I persuade other commands and agencies that I am a relevant contributor to their organization</a:t>
            </a:r>
            <a:r>
              <a:rPr lang="is-IS" dirty="0" smtClean="0"/>
              <a:t>…and not a threat?</a:t>
            </a:r>
          </a:p>
          <a:p>
            <a:r>
              <a:rPr lang="is-IS" dirty="0" smtClean="0"/>
              <a:t>How do I overcome cultural and communications gaps within other organizations?</a:t>
            </a:r>
          </a:p>
          <a:p>
            <a:r>
              <a:rPr lang="is-IS" smtClean="0"/>
              <a:t>Your challenges?</a:t>
            </a:r>
            <a:endParaRPr lang="is-IS" dirty="0" smtClean="0"/>
          </a:p>
          <a:p>
            <a:r>
              <a:rPr lang="is-IS" dirty="0"/>
              <a:t>Should COL Ivy have apologized for leaving lunch early?</a:t>
            </a:r>
          </a:p>
          <a:p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0693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27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8490"/>
            <a:ext cx="10515600" cy="4351338"/>
          </a:xfrm>
        </p:spPr>
        <p:txBody>
          <a:bodyPr/>
          <a:lstStyle/>
          <a:p>
            <a:r>
              <a:rPr lang="en-US" dirty="0" smtClean="0"/>
              <a:t>Baseball and Tribes…</a:t>
            </a:r>
          </a:p>
          <a:p>
            <a:r>
              <a:rPr lang="en-US" dirty="0" smtClean="0"/>
              <a:t>Marriage and Tribes…</a:t>
            </a:r>
          </a:p>
          <a:p>
            <a:r>
              <a:rPr lang="en-US" dirty="0" smtClean="0"/>
              <a:t>When </a:t>
            </a:r>
            <a:r>
              <a:rPr lang="en-US" dirty="0" smtClean="0"/>
              <a:t>have you seen tribal behavior in your life or work and how did it impact your goals?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2901562"/>
            <a:ext cx="5346700" cy="37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AS IF YOUR LIFE DEPENDS ON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482724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9144000" cy="1377950"/>
          </a:xfrm>
          <a:prstGeom prst="rect">
            <a:avLst/>
          </a:prstGeom>
          <a:solidFill>
            <a:srgbClr val="EEECE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secret </a:t>
            </a:r>
            <a:r>
              <a:rPr lang="en-US" dirty="0" smtClean="0"/>
              <a:t>sauce for SOF engagements</a:t>
            </a:r>
            <a:r>
              <a:rPr lang="is-IS" dirty="0" smtClean="0"/>
              <a:t>…is </a:t>
            </a:r>
            <a:r>
              <a:rPr lang="is-IS" dirty="0"/>
              <a:t>Bridging </a:t>
            </a:r>
            <a:r>
              <a:rPr lang="is-IS" dirty="0" smtClean="0"/>
              <a:t>Trust and Connecting People.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72" y="1318664"/>
            <a:ext cx="6246202" cy="5440361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6" name="Oval 5"/>
          <p:cNvSpPr/>
          <p:nvPr/>
        </p:nvSpPr>
        <p:spPr>
          <a:xfrm>
            <a:off x="4418787" y="3957709"/>
            <a:ext cx="762000" cy="6096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</a:t>
            </a:r>
          </a:p>
        </p:txBody>
      </p:sp>
      <p:sp>
        <p:nvSpPr>
          <p:cNvPr id="7" name="Oval 6"/>
          <p:cNvSpPr/>
          <p:nvPr/>
        </p:nvSpPr>
        <p:spPr>
          <a:xfrm>
            <a:off x="5866301" y="3198480"/>
            <a:ext cx="1066800" cy="762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8" name="Oval 7"/>
          <p:cNvSpPr/>
          <p:nvPr/>
        </p:nvSpPr>
        <p:spPr>
          <a:xfrm>
            <a:off x="7466501" y="3746585"/>
            <a:ext cx="762000" cy="6096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9" name="Cloud 8"/>
          <p:cNvSpPr/>
          <p:nvPr/>
        </p:nvSpPr>
        <p:spPr>
          <a:xfrm>
            <a:off x="5256701" y="3957709"/>
            <a:ext cx="2286000" cy="1219200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LIMITED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0" name="Lightning Bolt 9"/>
          <p:cNvSpPr/>
          <p:nvPr/>
        </p:nvSpPr>
        <p:spPr>
          <a:xfrm>
            <a:off x="5256702" y="3658234"/>
            <a:ext cx="379901" cy="355211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/>
          <p:cNvSpPr/>
          <p:nvPr/>
        </p:nvSpPr>
        <p:spPr>
          <a:xfrm>
            <a:off x="5486401" y="3581401"/>
            <a:ext cx="379901" cy="355211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/>
          <p:cNvSpPr/>
          <p:nvPr/>
        </p:nvSpPr>
        <p:spPr>
          <a:xfrm>
            <a:off x="6935300" y="3505201"/>
            <a:ext cx="379901" cy="355211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/>
          <p:cNvSpPr/>
          <p:nvPr/>
        </p:nvSpPr>
        <p:spPr>
          <a:xfrm>
            <a:off x="7162801" y="3505201"/>
            <a:ext cx="379901" cy="355211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66302" y="22860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99702" y="24384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52102" y="19812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33102" y="23622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15201" y="20574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18902" y="25146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71302" y="20574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57801" y="22098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85302" y="18288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94902" y="18288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933102" y="1676400"/>
            <a:ext cx="229699" cy="228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3" idx="0"/>
            <a:endCxn id="24" idx="3"/>
          </p:cNvCxnSpPr>
          <p:nvPr/>
        </p:nvCxnSpPr>
        <p:spPr>
          <a:xfrm>
            <a:off x="6209752" y="1828800"/>
            <a:ext cx="756989" cy="42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3" idx="6"/>
            <a:endCxn id="25" idx="3"/>
          </p:cNvCxnSpPr>
          <p:nvPr/>
        </p:nvCxnSpPr>
        <p:spPr>
          <a:xfrm flipV="1">
            <a:off x="5487500" y="2023922"/>
            <a:ext cx="641041" cy="3001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24" idx="5"/>
          </p:cNvCxnSpPr>
          <p:nvPr/>
        </p:nvCxnSpPr>
        <p:spPr>
          <a:xfrm flipV="1">
            <a:off x="6666951" y="1871522"/>
            <a:ext cx="462210" cy="109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6"/>
            <a:endCxn id="25" idx="4"/>
          </p:cNvCxnSpPr>
          <p:nvPr/>
        </p:nvCxnSpPr>
        <p:spPr>
          <a:xfrm flipV="1">
            <a:off x="6096001" y="2057400"/>
            <a:ext cx="113751" cy="342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4"/>
          </p:cNvCxnSpPr>
          <p:nvPr/>
        </p:nvCxnSpPr>
        <p:spPr>
          <a:xfrm>
            <a:off x="6251849" y="1919228"/>
            <a:ext cx="1481902" cy="8239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  <a:endCxn id="16" idx="6"/>
          </p:cNvCxnSpPr>
          <p:nvPr/>
        </p:nvCxnSpPr>
        <p:spPr>
          <a:xfrm flipH="1">
            <a:off x="6096001" y="2362200"/>
            <a:ext cx="951951" cy="38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0"/>
            <a:endCxn id="18" idx="3"/>
          </p:cNvCxnSpPr>
          <p:nvPr/>
        </p:nvCxnSpPr>
        <p:spPr>
          <a:xfrm flipV="1">
            <a:off x="6514552" y="2176322"/>
            <a:ext cx="71189" cy="262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5"/>
            <a:endCxn id="20" idx="2"/>
          </p:cNvCxnSpPr>
          <p:nvPr/>
        </p:nvCxnSpPr>
        <p:spPr>
          <a:xfrm flipV="1">
            <a:off x="6748162" y="2171700"/>
            <a:ext cx="567039" cy="46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6" idx="4"/>
          </p:cNvCxnSpPr>
          <p:nvPr/>
        </p:nvCxnSpPr>
        <p:spPr>
          <a:xfrm flipH="1">
            <a:off x="7019323" y="1905000"/>
            <a:ext cx="28629" cy="402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5"/>
            <a:endCxn id="22" idx="1"/>
          </p:cNvCxnSpPr>
          <p:nvPr/>
        </p:nvCxnSpPr>
        <p:spPr>
          <a:xfrm>
            <a:off x="7129162" y="1871522"/>
            <a:ext cx="675779" cy="219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0" idx="5"/>
            <a:endCxn id="21" idx="0"/>
          </p:cNvCxnSpPr>
          <p:nvPr/>
        </p:nvCxnSpPr>
        <p:spPr>
          <a:xfrm>
            <a:off x="7511261" y="2252522"/>
            <a:ext cx="222491" cy="262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5"/>
            <a:endCxn id="21" idx="7"/>
          </p:cNvCxnSpPr>
          <p:nvPr/>
        </p:nvCxnSpPr>
        <p:spPr>
          <a:xfrm flipH="1">
            <a:off x="7814961" y="2252522"/>
            <a:ext cx="152400" cy="295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29000" y="1295400"/>
            <a:ext cx="17878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BRIDGING TRUST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52800" y="4876800"/>
            <a:ext cx="17606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BONDING TRUST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67601" y="1447800"/>
            <a:ext cx="1151469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CTR TEAM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75537" y="5574269"/>
            <a:ext cx="924805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TRIBAL</a:t>
            </a:r>
          </a:p>
          <a:p>
            <a:r>
              <a:rPr lang="en-US" dirty="0"/>
              <a:t>PLACES </a:t>
            </a:r>
          </a:p>
        </p:txBody>
      </p:sp>
      <p:cxnSp>
        <p:nvCxnSpPr>
          <p:cNvPr id="52" name="Straight Connector 51"/>
          <p:cNvCxnSpPr>
            <a:stCxn id="22" idx="6"/>
            <a:endCxn id="23" idx="3"/>
          </p:cNvCxnSpPr>
          <p:nvPr/>
        </p:nvCxnSpPr>
        <p:spPr>
          <a:xfrm>
            <a:off x="5715000" y="1943100"/>
            <a:ext cx="413540" cy="80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2" idx="5"/>
            <a:endCxn id="14" idx="4"/>
          </p:cNvCxnSpPr>
          <p:nvPr/>
        </p:nvCxnSpPr>
        <p:spPr>
          <a:xfrm>
            <a:off x="5681361" y="2023922"/>
            <a:ext cx="299790" cy="490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76933" y="5300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64600" y="2082800"/>
            <a:ext cx="5838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31200" y="4622800"/>
            <a:ext cx="5870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  <a:r>
              <a:rPr lang="en-US" b="1" dirty="0" smtClean="0">
                <a:solidFill>
                  <a:srgbClr val="FF0000"/>
                </a:solidFill>
              </a:rPr>
              <a:t>0%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 TECHNIQUES FOR HIGH-IMPACT ENGAGEMENTS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Homework before legwork</a:t>
            </a:r>
          </a:p>
          <a:p>
            <a:r>
              <a:rPr lang="en-US" dirty="0" smtClean="0"/>
              <a:t>Know their goals and yours (including your boss)</a:t>
            </a:r>
          </a:p>
          <a:p>
            <a:r>
              <a:rPr lang="en-US" dirty="0" smtClean="0"/>
              <a:t>Set your intention early</a:t>
            </a:r>
          </a:p>
          <a:p>
            <a:r>
              <a:rPr lang="en-US" dirty="0" smtClean="0"/>
              <a:t>Prepare and Rehearse for your engagement</a:t>
            </a:r>
          </a:p>
          <a:p>
            <a:r>
              <a:rPr lang="en-US" dirty="0" smtClean="0"/>
              <a:t>Take the “emotional temperature” of the room (Stuart Diamond)</a:t>
            </a:r>
          </a:p>
          <a:p>
            <a:r>
              <a:rPr lang="en-US" dirty="0" smtClean="0"/>
              <a:t>Make human connections through empathy and what is in their head/heart</a:t>
            </a:r>
          </a:p>
          <a:p>
            <a:r>
              <a:rPr lang="en-US" dirty="0" smtClean="0"/>
              <a:t>Trade items that are valued differently (Know their </a:t>
            </a:r>
            <a:r>
              <a:rPr lang="en-US" dirty="0" err="1" smtClean="0"/>
              <a:t>blindspots</a:t>
            </a:r>
            <a:r>
              <a:rPr lang="en-US" dirty="0" smtClean="0"/>
              <a:t> and bring your capes to address them)</a:t>
            </a:r>
          </a:p>
          <a:p>
            <a:r>
              <a:rPr lang="en-US" dirty="0" smtClean="0"/>
              <a:t>Speak clear and plain</a:t>
            </a:r>
          </a:p>
          <a:p>
            <a:r>
              <a:rPr lang="en-US" dirty="0" smtClean="0"/>
              <a:t>Narrative Competence is critical (Tell your story and amplify others)</a:t>
            </a:r>
          </a:p>
          <a:p>
            <a:r>
              <a:rPr lang="en-US" dirty="0" smtClean="0"/>
              <a:t>Active listening is a must</a:t>
            </a:r>
          </a:p>
          <a:p>
            <a:r>
              <a:rPr lang="en-US" dirty="0" smtClean="0"/>
              <a:t>Avoid </a:t>
            </a:r>
            <a:r>
              <a:rPr lang="en-US" dirty="0" err="1" smtClean="0"/>
              <a:t>Powerpoint</a:t>
            </a:r>
            <a:r>
              <a:rPr lang="en-US" dirty="0" smtClean="0"/>
              <a:t>, but if you must use it</a:t>
            </a:r>
            <a:r>
              <a:rPr lang="is-IS" dirty="0" smtClean="0"/>
              <a:t>…tell a story (Beyond Bullet Points)</a:t>
            </a:r>
          </a:p>
          <a:p>
            <a:r>
              <a:rPr lang="is-IS" dirty="0" smtClean="0"/>
              <a:t>Don’t over-reach in a single engagement (slow is smooth, smooth is fast)</a:t>
            </a:r>
          </a:p>
          <a:p>
            <a:r>
              <a:rPr lang="is-IS" dirty="0" smtClean="0"/>
              <a:t>The relationship is the ASSET (Put relationships before transactions)</a:t>
            </a:r>
          </a:p>
          <a:p>
            <a:r>
              <a:rPr lang="is-IS" dirty="0" smtClean="0"/>
              <a:t>Become a catalyst (bridge and connect)</a:t>
            </a:r>
          </a:p>
          <a:p>
            <a:r>
              <a:rPr lang="is-IS" dirty="0" smtClean="0"/>
              <a:t>Hand relationships off with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2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 MINDSET, SKILLSET, AND TOOLSET FOR HIGH – STAKES ENGAGEMENTS AS A SOCOM STAFF MEMBER OR OPERATOR.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”How can I be the most relevant person in the room?”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“How do you transform 1 million years of tribal instinct into conscious engagement skill?”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we’ll play (Our Objectives):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Know your arena (Human Domain Framework)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Connect as if your life depends on it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Put these Best Practices and Tools into use right away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</a:rPr>
              <a:t>* We will examine our past to chart a course for your most relevant engagements</a:t>
            </a:r>
          </a:p>
        </p:txBody>
      </p:sp>
    </p:spTree>
    <p:extLst>
      <p:ext uri="{BB962C8B-B14F-4D97-AF65-F5344CB8AC3E}">
        <p14:creationId xmlns:p14="http://schemas.microsoft.com/office/powerpoint/2010/main" val="10926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9144000" cy="1377950"/>
          </a:xfrm>
          <a:prstGeom prst="rect">
            <a:avLst/>
          </a:prstGeom>
          <a:solidFill>
            <a:srgbClr val="EEECE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requires changing the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1676400"/>
            <a:ext cx="3096357" cy="4889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048000"/>
            <a:ext cx="209172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Contact Us:</a:t>
            </a:r>
          </a:p>
          <a:p>
            <a:r>
              <a:rPr lang="en-US" dirty="0" smtClean="0"/>
              <a:t>Scott Mann</a:t>
            </a:r>
          </a:p>
          <a:p>
            <a:r>
              <a:rPr lang="en-US" dirty="0" smtClean="0">
                <a:hlinkClick r:id="rId4"/>
              </a:rPr>
              <a:t>www.mannup.com</a:t>
            </a:r>
            <a:endParaRPr lang="en-US" dirty="0" smtClean="0"/>
          </a:p>
          <a:p>
            <a:r>
              <a:rPr lang="en-US" dirty="0" err="1" smtClean="0"/>
              <a:t>scott@mannup.com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03087" y="3503054"/>
            <a:ext cx="35655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-Giving away 5,000 copies to Special</a:t>
            </a:r>
          </a:p>
          <a:p>
            <a:r>
              <a:rPr lang="en-US" dirty="0" smtClean="0"/>
              <a:t>Ops, IA, and Law Enforcement</a:t>
            </a:r>
          </a:p>
          <a:p>
            <a:endParaRPr lang="en-US" dirty="0"/>
          </a:p>
          <a:p>
            <a:r>
              <a:rPr lang="en-US" dirty="0" smtClean="0"/>
              <a:t>-100% of Author Proceeds go to </a:t>
            </a:r>
          </a:p>
          <a:p>
            <a:r>
              <a:rPr lang="en-US" dirty="0" smtClean="0"/>
              <a:t>Military Transition Efforts</a:t>
            </a:r>
          </a:p>
          <a:p>
            <a:r>
              <a:rPr lang="en-US" dirty="0" smtClean="0"/>
              <a:t>(Mission America)</a:t>
            </a:r>
          </a:p>
          <a:p>
            <a:endParaRPr lang="en-US" dirty="0"/>
          </a:p>
          <a:p>
            <a:r>
              <a:rPr lang="en-US" dirty="0" smtClean="0"/>
              <a:t>- Your Transition (Mission America)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9144000" cy="1377950"/>
          </a:xfrm>
          <a:prstGeom prst="rect">
            <a:avLst/>
          </a:prstGeom>
          <a:solidFill>
            <a:srgbClr val="EEECE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My reason: We are in a HUMAN business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r="28571"/>
          <a:stretch/>
        </p:blipFill>
        <p:spPr>
          <a:xfrm>
            <a:off x="1524000" y="1327496"/>
            <a:ext cx="5029200" cy="5530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2033" y="2019268"/>
            <a:ext cx="5549901" cy="4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 MINDSET, SKILLSET, AND TOOLSET FOR HIGH – STAKES ENGAGEMENTS AS A SOCOM STAFF MEMBER OR OPERATOR.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>”How can I be the most relevant person in the room?”</a:t>
            </a:r>
            <a:endParaRPr lang="en-US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we’ll play (Our Objectives):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Know your arena (Human Domain Framework)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Connect as if your life depends on it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ID Best Practices and Tools you can use right away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solidFill>
                  <a:srgbClr val="0070C0"/>
                </a:solidFill>
              </a:rPr>
              <a:t>* We will examine our past to chart a course for your most relevant engagements</a:t>
            </a:r>
          </a:p>
        </p:txBody>
      </p:sp>
    </p:spTree>
    <p:extLst>
      <p:ext uri="{BB962C8B-B14F-4D97-AF65-F5344CB8AC3E}">
        <p14:creationId xmlns:p14="http://schemas.microsoft.com/office/powerpoint/2010/main" val="13980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Engagement Issues SOCOM Staff  Face</a:t>
            </a:r>
            <a:r>
              <a:rPr lang="is-IS" dirty="0" smtClean="0"/>
              <a:t>…It’s hard to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causes Command in-fighting tensions within my own J-Codes?</a:t>
            </a:r>
          </a:p>
          <a:p>
            <a:r>
              <a:rPr lang="en-US" dirty="0" smtClean="0"/>
              <a:t>Why is there such suspicion, parochialism, and distrust when I am working in another agency or command?</a:t>
            </a:r>
          </a:p>
          <a:p>
            <a:r>
              <a:rPr lang="en-US" dirty="0" smtClean="0"/>
              <a:t>Why do some </a:t>
            </a:r>
            <a:r>
              <a:rPr lang="en-US" dirty="0" err="1" smtClean="0"/>
              <a:t>Dept</a:t>
            </a:r>
            <a:r>
              <a:rPr lang="en-US" dirty="0" smtClean="0"/>
              <a:t> of State and Country Team Officials view SOF as “Cowboys” despite consistent SOF performance?</a:t>
            </a:r>
          </a:p>
          <a:p>
            <a:r>
              <a:rPr lang="en-US" dirty="0" smtClean="0"/>
              <a:t>How can I persuade other commands and agencies that I am a relevant contributor to their organization</a:t>
            </a:r>
            <a:r>
              <a:rPr lang="is-IS" dirty="0" smtClean="0"/>
              <a:t>…and not a threat?</a:t>
            </a:r>
          </a:p>
          <a:p>
            <a:r>
              <a:rPr lang="is-IS" dirty="0" smtClean="0"/>
              <a:t>How do I overcome cultural and communications gaps within other organizations?</a:t>
            </a:r>
          </a:p>
          <a:p>
            <a:r>
              <a:rPr lang="is-IS" dirty="0" smtClean="0"/>
              <a:t>What else?</a:t>
            </a:r>
          </a:p>
          <a:p>
            <a:r>
              <a:rPr lang="is-IS" dirty="0" smtClean="0"/>
              <a:t>Should COL Ivy have apologized for leaving lunch early?</a:t>
            </a:r>
          </a:p>
        </p:txBody>
      </p:sp>
    </p:spTree>
    <p:extLst>
      <p:ext uri="{BB962C8B-B14F-4D97-AF65-F5344CB8AC3E}">
        <p14:creationId xmlns:p14="http://schemas.microsoft.com/office/powerpoint/2010/main" val="106069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1300" y="82550"/>
            <a:ext cx="9144000" cy="1377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VSO was a concerted move from top-down kinetic focus to stability from the bottom-up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86200" y="1521995"/>
          <a:ext cx="9144000" cy="533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4" imgW="12190320" imgH="9142560" progId="Photoshop.Image.13">
                  <p:embed/>
                </p:oleObj>
              </mc:Choice>
              <mc:Fallback>
                <p:oleObj name="Image" r:id="rId4" imgW="1219032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6200" y="1521995"/>
                        <a:ext cx="9144000" cy="533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25740"/>
          <a:stretch/>
        </p:blipFill>
        <p:spPr>
          <a:xfrm>
            <a:off x="-1981201" y="1377950"/>
            <a:ext cx="8601075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9144000" cy="1377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 WHAT?! </a:t>
            </a:r>
            <a:endParaRPr lang="en-US" dirty="0"/>
          </a:p>
        </p:txBody>
      </p:sp>
      <p:pic>
        <p:nvPicPr>
          <p:cNvPr id="5" name="Picture 4" descr="56429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r="3284"/>
          <a:stretch/>
        </p:blipFill>
        <p:spPr>
          <a:xfrm>
            <a:off x="1524000" y="1377950"/>
            <a:ext cx="9347200" cy="5632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64345" y="1389033"/>
            <a:ext cx="8973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What we learned as </a:t>
            </a:r>
            <a:r>
              <a:rPr lang="en-US" sz="2400" b="1" smtClean="0">
                <a:solidFill>
                  <a:srgbClr val="FF0000"/>
                </a:solidFill>
              </a:rPr>
              <a:t>a SOF Community </a:t>
            </a:r>
            <a:r>
              <a:rPr lang="en-US" sz="2400" b="1" dirty="0" smtClean="0">
                <a:solidFill>
                  <a:srgbClr val="FF0000"/>
                </a:solidFill>
              </a:rPr>
              <a:t>can serve </a:t>
            </a:r>
            <a:r>
              <a:rPr lang="en-US" sz="2400" b="1" smtClean="0">
                <a:solidFill>
                  <a:srgbClr val="FF0000"/>
                </a:solidFill>
              </a:rPr>
              <a:t>you throughout SOF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9144000" cy="1377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825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PART 1 - KNOW YOUR ARENA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83" y="1670050"/>
            <a:ext cx="7491826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Threat Model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352800" y="1417638"/>
            <a:ext cx="5943600" cy="7159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FORMAL/CONTRACT </a:t>
            </a:r>
            <a:r>
              <a:rPr lang="en-US" b="1" dirty="0" smtClean="0">
                <a:solidFill>
                  <a:schemeClr val="tx1"/>
                </a:solidFill>
              </a:rPr>
              <a:t>SOCIETY </a:t>
            </a:r>
            <a:r>
              <a:rPr lang="en-US" b="1" dirty="0" smtClean="0">
                <a:solidFill>
                  <a:schemeClr val="bg1"/>
                </a:solidFill>
              </a:rPr>
              <a:t>(30%)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52800" y="5684838"/>
            <a:ext cx="5943600" cy="7159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BOTTOM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INFORMAL/STATUS </a:t>
            </a:r>
            <a:r>
              <a:rPr lang="en-US" b="1" dirty="0" smtClean="0">
                <a:solidFill>
                  <a:schemeClr val="tx1"/>
                </a:solidFill>
              </a:rPr>
              <a:t>SOCIETY </a:t>
            </a:r>
            <a:r>
              <a:rPr lang="en-US" b="1" dirty="0" smtClean="0">
                <a:solidFill>
                  <a:schemeClr val="bg1"/>
                </a:solidFill>
              </a:rPr>
              <a:t>(70%)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3886200" y="3124200"/>
            <a:ext cx="5181600" cy="1219200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TRUST GAP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CAPACITY GAP</a:t>
            </a:r>
          </a:p>
        </p:txBody>
      </p:sp>
      <p:sp>
        <p:nvSpPr>
          <p:cNvPr id="6" name="Down Arrow 5"/>
          <p:cNvSpPr/>
          <p:nvPr/>
        </p:nvSpPr>
        <p:spPr>
          <a:xfrm>
            <a:off x="4572000" y="2286000"/>
            <a:ext cx="609600" cy="838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096000" y="2286000"/>
            <a:ext cx="609600" cy="838200"/>
          </a:xfrm>
          <a:prstGeom prst="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7772400" y="2286000"/>
            <a:ext cx="609600" cy="838200"/>
          </a:xfrm>
          <a:prstGeom prst="downArrow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4572000" y="4648200"/>
            <a:ext cx="609600" cy="838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6096001" y="4648200"/>
            <a:ext cx="609600" cy="838200"/>
          </a:xfrm>
          <a:prstGeom prst="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7772400" y="4648200"/>
            <a:ext cx="609600" cy="838200"/>
          </a:xfrm>
          <a:prstGeom prst="downArrow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57601" y="2438401"/>
            <a:ext cx="897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SECURITY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1" y="5102424"/>
            <a:ext cx="897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9554" y="243840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ECON DEV</a:t>
            </a:r>
          </a:p>
          <a:p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64088" y="5115580"/>
            <a:ext cx="13367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PARTICIPATORY</a:t>
            </a:r>
          </a:p>
          <a:p>
            <a:r>
              <a:rPr lang="en-US" sz="1400" b="1" dirty="0"/>
              <a:t>ECON DEV</a:t>
            </a:r>
          </a:p>
          <a:p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1" y="2438401"/>
            <a:ext cx="1250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GOVERNANCE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3180" y="5102423"/>
            <a:ext cx="1167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DISPUTE</a:t>
            </a:r>
          </a:p>
          <a:p>
            <a:r>
              <a:rPr lang="en-US" sz="1400" b="1" dirty="0"/>
              <a:t>RESOLUTION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48000" y="3962400"/>
            <a:ext cx="7162800" cy="2743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981200" y="4800600"/>
            <a:ext cx="7924800" cy="2057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1752600" y="5854244"/>
            <a:ext cx="1600200" cy="54655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9067800" y="5684838"/>
            <a:ext cx="1447800" cy="71596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5410200"/>
            <a:ext cx="12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AGITATORS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0" y="5410200"/>
            <a:ext cx="12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AGITATORS</a:t>
            </a:r>
          </a:p>
        </p:txBody>
      </p:sp>
    </p:spTree>
    <p:extLst>
      <p:ext uri="{BB962C8B-B14F-4D97-AF65-F5344CB8AC3E}">
        <p14:creationId xmlns:p14="http://schemas.microsoft.com/office/powerpoint/2010/main" val="6219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24" grpId="0" animBg="1"/>
      <p:bldP spid="25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-101600"/>
            <a:ext cx="7861300" cy="713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500" y="-368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 smtClean="0">
                <a:solidFill>
                  <a:srgbClr val="FF0000"/>
                </a:solidFill>
              </a:rPr>
              <a:t>CLASH OF CLANS</a:t>
            </a:r>
            <a:endParaRPr lang="en-US" sz="5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1497</Words>
  <Application>Microsoft Office PowerPoint</Application>
  <PresentationFormat>Widescreen</PresentationFormat>
  <Paragraphs>282</Paragraphs>
  <Slides>19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Image</vt:lpstr>
      <vt:lpstr>PowerPoint Presentation</vt:lpstr>
      <vt:lpstr>PowerPoint Presentation</vt:lpstr>
      <vt:lpstr>PURPOSE</vt:lpstr>
      <vt:lpstr>Human Engagement Issues SOCOM Staff  Face…It’s hard to connect</vt:lpstr>
      <vt:lpstr>PowerPoint Presentation</vt:lpstr>
      <vt:lpstr>PowerPoint Presentation</vt:lpstr>
      <vt:lpstr>PowerPoint Presentation</vt:lpstr>
      <vt:lpstr>Current Threat Model</vt:lpstr>
      <vt:lpstr>CLASH OF CLANS</vt:lpstr>
      <vt:lpstr>CLASH OF CLANS</vt:lpstr>
      <vt:lpstr>THIS IS TAMPA SARGE…NOT AFGHANISTAN</vt:lpstr>
      <vt:lpstr>PowerPoint Presentation</vt:lpstr>
      <vt:lpstr>Human Engagement Issues SOCOM Staff  Face… (“How do you transform 1 million years of tribal instinct into conscious engagement skill?” </vt:lpstr>
      <vt:lpstr>EXERCISE</vt:lpstr>
      <vt:lpstr>CONNECT AS IF YOUR LIFE DEPENDS ON IT</vt:lpstr>
      <vt:lpstr>PowerPoint Presentation</vt:lpstr>
      <vt:lpstr>SOF TECHNIQUES FOR HIGH-IMPACT ENGAGEMENTS</vt:lpstr>
      <vt:lpstr>PURPOSE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Mann</dc:creator>
  <cp:lastModifiedBy>Farhadi, Adib</cp:lastModifiedBy>
  <cp:revision>35</cp:revision>
  <cp:lastPrinted>2016-09-19T17:30:16Z</cp:lastPrinted>
  <dcterms:created xsi:type="dcterms:W3CDTF">2016-09-19T14:50:17Z</dcterms:created>
  <dcterms:modified xsi:type="dcterms:W3CDTF">2016-09-29T16:54:44Z</dcterms:modified>
</cp:coreProperties>
</file>